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57" r:id="rId3"/>
    <p:sldId id="259" r:id="rId4"/>
    <p:sldId id="266" r:id="rId5"/>
    <p:sldId id="267" r:id="rId6"/>
    <p:sldId id="261" r:id="rId7"/>
    <p:sldId id="269" r:id="rId8"/>
    <p:sldId id="270" r:id="rId9"/>
    <p:sldId id="271" r:id="rId10"/>
    <p:sldId id="272" r:id="rId11"/>
    <p:sldId id="273" r:id="rId12"/>
    <p:sldId id="258" r:id="rId13"/>
    <p:sldId id="275" r:id="rId14"/>
    <p:sldId id="274" r:id="rId15"/>
    <p:sldId id="26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3E"/>
    <a:srgbClr val="E89E00"/>
    <a:srgbClr val="003741"/>
    <a:srgbClr val="6AB650"/>
    <a:srgbClr val="009CB4"/>
    <a:srgbClr val="F07814"/>
    <a:srgbClr val="CED9E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1" autoAdjust="0"/>
    <p:restoredTop sz="87738"/>
  </p:normalViewPr>
  <p:slideViewPr>
    <p:cSldViewPr snapToGrid="0">
      <p:cViewPr varScale="1">
        <p:scale>
          <a:sx n="146" d="100"/>
          <a:sy n="146" d="100"/>
        </p:scale>
        <p:origin x="1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17-04-2021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566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83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16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15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30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167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79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1945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4562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236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442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073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9913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4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13674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75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4344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171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128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659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4141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3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210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827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Voorbeeld voettekst | juli 2018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5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A03F7-E2D1-4619-BBE0-B279D028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voorstellen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125E3D-6876-4294-99EF-AA9BD8479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099" y="2350009"/>
            <a:ext cx="8506759" cy="3559178"/>
          </a:xfrm>
        </p:spPr>
        <p:txBody>
          <a:bodyPr/>
          <a:lstStyle/>
          <a:p>
            <a:r>
              <a:rPr lang="nl-NL" dirty="0"/>
              <a:t>Elsa Ronde, arts-onderzoeker Plastische-, Reconstructieve- en Hand chirurgie</a:t>
            </a:r>
          </a:p>
          <a:p>
            <a:endParaRPr lang="nl-NL" dirty="0"/>
          </a:p>
          <a:p>
            <a:r>
              <a:rPr lang="nl-NL" dirty="0"/>
              <a:t>Prof. Dr. Corstiaan Breugem, hoofd kinderplastische chirurgie Amsterdam UMC </a:t>
            </a:r>
          </a:p>
          <a:p>
            <a:r>
              <a:rPr lang="nl-NL" dirty="0"/>
              <a:t>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91DD2E-4551-47B0-A2BE-95804BE1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7473576" cy="365125"/>
          </a:xfrm>
        </p:spPr>
        <p:txBody>
          <a:bodyPr/>
          <a:lstStyle/>
          <a:p>
            <a:r>
              <a:rPr lang="nl-NL" dirty="0"/>
              <a:t>Keuzehulp voor oorschelp reconstructie | </a:t>
            </a:r>
            <a:r>
              <a:rPr lang="nl-NL" dirty="0" err="1"/>
              <a:t>Laposa</a:t>
            </a:r>
            <a:r>
              <a:rPr lang="nl-NL" dirty="0"/>
              <a:t> | 17 april 2021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B97151-6DD1-6C4F-A8DB-AA4E2ABA6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99" y="1762873"/>
            <a:ext cx="2607533" cy="32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020D-BECF-ED4A-A411-6797C6ED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houdt het ontwikkelen van een keuzehulp in?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E00F-7EE2-4F48-9A60-A5075EC118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Verzamelen up-to-date informatie over de behandelopties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Behoeften patiënten en ouders bij besluitvorming in kaart brengen</a:t>
            </a:r>
          </a:p>
          <a:p>
            <a:pPr lvl="1"/>
            <a:r>
              <a:rPr lang="nl-NL" dirty="0"/>
              <a:t>Artsen/chirurgen</a:t>
            </a:r>
            <a:endParaRPr lang="nl-NL" b="1" dirty="0">
              <a:solidFill>
                <a:srgbClr val="FF0000"/>
              </a:solidFill>
            </a:endParaRPr>
          </a:p>
          <a:p>
            <a:pPr lvl="1"/>
            <a:r>
              <a:rPr lang="nl-NL" sz="2400" b="1" dirty="0">
                <a:solidFill>
                  <a:srgbClr val="FF0000"/>
                </a:solidFill>
              </a:rPr>
              <a:t>Ervaringsdeskundigen  </a:t>
            </a:r>
            <a:endParaRPr lang="nl-NL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Ontwikkelen conceptversie van de keuzehulp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Beoordelen inhoud, begrijpelijkheid en gebruiksgemak (conceptversie) </a:t>
            </a:r>
          </a:p>
          <a:p>
            <a:pPr lvl="1"/>
            <a:r>
              <a:rPr lang="nl-NL" sz="2400" dirty="0"/>
              <a:t>Artsen/chirurgen </a:t>
            </a:r>
          </a:p>
          <a:p>
            <a:pPr lvl="1"/>
            <a:r>
              <a:rPr lang="nl-NL" sz="2400" b="1" dirty="0">
                <a:solidFill>
                  <a:srgbClr val="FF0000"/>
                </a:solidFill>
              </a:rPr>
              <a:t>Ervaringsdeskundigen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</a:p>
          <a:p>
            <a:pPr lvl="1"/>
            <a:endParaRPr lang="nl-NL" sz="2400" dirty="0"/>
          </a:p>
          <a:p>
            <a:pPr lvl="1"/>
            <a:endParaRPr lang="nl-NL" sz="2400" dirty="0"/>
          </a:p>
          <a:p>
            <a:pPr marL="457200" lvl="1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6E01C-4AFF-AF4C-AF74-A5652FA1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6182659" cy="365125"/>
          </a:xfrm>
        </p:spPr>
        <p:txBody>
          <a:bodyPr/>
          <a:lstStyle/>
          <a:p>
            <a:r>
              <a:rPr lang="nl-NL" dirty="0"/>
              <a:t>Keuzehulp voor oorschelp reconstructie | </a:t>
            </a:r>
            <a:r>
              <a:rPr lang="nl-NL" dirty="0" err="1"/>
              <a:t>Laposa</a:t>
            </a:r>
            <a:r>
              <a:rPr lang="nl-NL" dirty="0"/>
              <a:t> | 17 april 2021 </a:t>
            </a:r>
          </a:p>
        </p:txBody>
      </p:sp>
    </p:spTree>
    <p:extLst>
      <p:ext uri="{BB962C8B-B14F-4D97-AF65-F5344CB8AC3E}">
        <p14:creationId xmlns:p14="http://schemas.microsoft.com/office/powerpoint/2010/main" val="28265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71D5-D41B-504D-9E72-8BC066F4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Wilt u meedoen?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194C1-EA8E-7E4C-80E8-10DEF8F74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022" y="2246360"/>
            <a:ext cx="10744200" cy="375130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U bent: </a:t>
            </a:r>
          </a:p>
          <a:p>
            <a:r>
              <a:rPr lang="nl-NL" dirty="0"/>
              <a:t>Ouder(s) van een kind met microtie (samen met uw kind) </a:t>
            </a:r>
          </a:p>
          <a:p>
            <a:r>
              <a:rPr lang="nl-NL" dirty="0"/>
              <a:t>(Jong)volwassene met microtie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U hebt al de keuze tussen de behandelopties gemaakt: </a:t>
            </a:r>
          </a:p>
          <a:p>
            <a:r>
              <a:rPr lang="nl-NL" sz="2000" dirty="0"/>
              <a:t>Operatie met rib kraakbeen </a:t>
            </a:r>
          </a:p>
          <a:p>
            <a:r>
              <a:rPr lang="nl-NL" sz="2000" dirty="0"/>
              <a:t>Operatie met </a:t>
            </a:r>
            <a:r>
              <a:rPr lang="nl-NL" sz="2000" dirty="0" err="1"/>
              <a:t>medpor</a:t>
            </a:r>
            <a:endParaRPr lang="nl-NL" sz="2000" dirty="0"/>
          </a:p>
          <a:p>
            <a:r>
              <a:rPr lang="nl-NL" sz="2000" dirty="0"/>
              <a:t>Prothese (klikoor)</a:t>
            </a:r>
          </a:p>
          <a:p>
            <a:r>
              <a:rPr lang="nl-NL" sz="2000" dirty="0"/>
              <a:t>Niet opereren / wachten met opereren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8C875-2F08-1340-AAC1-02684F3C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6173694" cy="365125"/>
          </a:xfrm>
        </p:spPr>
        <p:txBody>
          <a:bodyPr/>
          <a:lstStyle/>
          <a:p>
            <a:r>
              <a:rPr lang="nl-NL" dirty="0"/>
              <a:t>Keuzehulp voor oorschelp reconstructie | </a:t>
            </a:r>
            <a:r>
              <a:rPr lang="nl-NL" dirty="0" err="1"/>
              <a:t>Laposa</a:t>
            </a:r>
            <a:r>
              <a:rPr lang="nl-NL" dirty="0"/>
              <a:t> | 17 april 2021 </a:t>
            </a:r>
          </a:p>
        </p:txBody>
      </p:sp>
    </p:spTree>
    <p:extLst>
      <p:ext uri="{BB962C8B-B14F-4D97-AF65-F5344CB8AC3E}">
        <p14:creationId xmlns:p14="http://schemas.microsoft.com/office/powerpoint/2010/main" val="16300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6E3C8-BED5-4D1C-92AE-3320B932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houdt meedoen in?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333DAC-B97D-43C4-B5D7-9717C5341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100" y="2237396"/>
            <a:ext cx="10766044" cy="3751308"/>
          </a:xfrm>
        </p:spPr>
        <p:txBody>
          <a:bodyPr/>
          <a:lstStyle/>
          <a:p>
            <a:r>
              <a:rPr lang="nl-NL" b="1" dirty="0"/>
              <a:t>Groep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Vaststellen behoeften patiënten en ouders bij besluitvorming.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Meedoen aan (online) groepsinterview (schatting 1 uur)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Delen ervaringen, opvattingen en voorkeuren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dirty="0"/>
              <a:t>Was u goed geïnformeerd?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dirty="0"/>
              <a:t>Wat had u nog willen weten?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dirty="0"/>
              <a:t>Wat zou u ouders aanraden?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dirty="0"/>
              <a:t>Wat vindt u belangrijke informatie?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D2AEB1-2917-4DC2-BD13-4B45E70AB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5465482" cy="365125"/>
          </a:xfrm>
        </p:spPr>
        <p:txBody>
          <a:bodyPr/>
          <a:lstStyle/>
          <a:p>
            <a:r>
              <a:rPr lang="nl-NL" dirty="0"/>
              <a:t>Keuzehulp voor oorschelp reconstructie | </a:t>
            </a:r>
            <a:r>
              <a:rPr lang="nl-NL" dirty="0" err="1"/>
              <a:t>Laposa</a:t>
            </a:r>
            <a:r>
              <a:rPr lang="nl-NL" dirty="0"/>
              <a:t> | 17 april 2021 </a:t>
            </a:r>
          </a:p>
        </p:txBody>
      </p:sp>
    </p:spTree>
    <p:extLst>
      <p:ext uri="{BB962C8B-B14F-4D97-AF65-F5344CB8AC3E}">
        <p14:creationId xmlns:p14="http://schemas.microsoft.com/office/powerpoint/2010/main" val="28530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E52C9-B5C7-3A4A-A0D9-25EE6DDD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houdt meedoen in?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C9F57-017B-6147-BB34-046562B5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03DE6080-7677-FF45-934B-256371DD4E2C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73100" y="2425655"/>
            <a:ext cx="10766044" cy="37513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/>
              <a:t>Groep</a:t>
            </a:r>
            <a:r>
              <a:rPr lang="fr-FR" b="1" dirty="0"/>
              <a:t> 2: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Beoordelen inhoud, gebruiksgemak en begrijpelijkheid (voorlopige) keuzehulp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Doornemen keuzehulp (schatting 30 min.) en telefonisch gesprek/interview (schatting 30 min.)</a:t>
            </a:r>
          </a:p>
        </p:txBody>
      </p:sp>
    </p:spTree>
    <p:extLst>
      <p:ext uri="{BB962C8B-B14F-4D97-AF65-F5344CB8AC3E}">
        <p14:creationId xmlns:p14="http://schemas.microsoft.com/office/powerpoint/2010/main" val="20424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2FA25-E979-DE40-A6CB-0477E865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3AA73-20B4-014C-9ED3-E76D3D5AAF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b="1" dirty="0"/>
              <a:t>Groep 1 </a:t>
            </a:r>
          </a:p>
          <a:p>
            <a:endParaRPr lang="nl-NL" dirty="0"/>
          </a:p>
          <a:p>
            <a:r>
              <a:rPr lang="nl-NL" dirty="0"/>
              <a:t>Mei – juni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B85D2-01F3-584B-8786-62AD0C9FBC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Groep 2 </a:t>
            </a:r>
            <a:endParaRPr lang="nl-NL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dirty="0"/>
              <a:t>September – oktober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BFA06-80B9-1F4D-B3C6-6D5C90D1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5579872" cy="365125"/>
          </a:xfrm>
        </p:spPr>
        <p:txBody>
          <a:bodyPr/>
          <a:lstStyle/>
          <a:p>
            <a:r>
              <a:rPr lang="nl-NL" dirty="0"/>
              <a:t>Keuzehulp voor oorschelp reconstructie | </a:t>
            </a:r>
            <a:r>
              <a:rPr lang="nl-NL" dirty="0" err="1"/>
              <a:t>Laposa</a:t>
            </a:r>
            <a:r>
              <a:rPr lang="nl-NL" dirty="0"/>
              <a:t> | 17 april 2021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01CCB-63C5-7F4C-B5F0-B2331028D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2425655"/>
            <a:ext cx="1854200" cy="180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E6ECF5-B1C9-E54E-9DF9-DB5F6DA6A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821" y="2425655"/>
            <a:ext cx="1487384" cy="162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D459A23-8966-4488-90F4-275D9F0FA1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sz="4000" b="1" dirty="0"/>
              <a:t>Vragen? 	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A5CF2E-58F1-44E4-A411-1683057E5F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02A8F56-F6F1-4DCD-89FA-DE8FC1A1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6C11B62-4C96-4949-8251-5FCDD11CDE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05F8F88-AB4E-43C2-A5B7-66EC1A991982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b="1" dirty="0"/>
              <a:t>Meer weten of meedoen?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Email: </a:t>
            </a:r>
            <a:r>
              <a:rPr lang="nl-NL" dirty="0" err="1"/>
              <a:t>e.m.ronde@amsterdamumc.nl</a:t>
            </a:r>
            <a:r>
              <a:rPr lang="nl-NL" dirty="0"/>
              <a:t> 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2C234573-45B8-4AD4-8DAA-A869D51F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5283200" cy="365125"/>
          </a:xfrm>
        </p:spPr>
        <p:txBody>
          <a:bodyPr/>
          <a:lstStyle/>
          <a:p>
            <a:r>
              <a:rPr lang="nl-NL" dirty="0"/>
              <a:t>Keuzehulp voor oorschelp reconstructie | </a:t>
            </a:r>
            <a:r>
              <a:rPr lang="nl-NL" dirty="0" err="1"/>
              <a:t>Laposa</a:t>
            </a:r>
            <a:r>
              <a:rPr lang="nl-NL" dirty="0"/>
              <a:t> | 17 april 2021 </a:t>
            </a:r>
          </a:p>
        </p:txBody>
      </p:sp>
    </p:spTree>
    <p:extLst>
      <p:ext uri="{BB962C8B-B14F-4D97-AF65-F5344CB8AC3E}">
        <p14:creationId xmlns:p14="http://schemas.microsoft.com/office/powerpoint/2010/main" val="289781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27C79-C680-4A7F-8DF6-D93FA9B640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Samen beslissen over microtie: 	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54F1C8-F30B-4FD2-A64A-FABB7F3B28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7DD64A27-C25B-894A-9E18-98354AE872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Keuzehulp voor oorschelp reconstructie </a:t>
            </a:r>
          </a:p>
        </p:txBody>
      </p:sp>
    </p:spTree>
    <p:extLst>
      <p:ext uri="{BB962C8B-B14F-4D97-AF65-F5344CB8AC3E}">
        <p14:creationId xmlns:p14="http://schemas.microsoft.com/office/powerpoint/2010/main" val="37548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72C6DB-8259-1C48-8087-3BFB0DCF5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764" y="4079751"/>
            <a:ext cx="2931458" cy="21985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18808"/>
            <a:ext cx="10766044" cy="1325563"/>
          </a:xfrm>
        </p:spPr>
        <p:txBody>
          <a:bodyPr/>
          <a:lstStyle/>
          <a:p>
            <a:r>
              <a:rPr lang="nl-NL" dirty="0"/>
              <a:t>Wat is samen beslissen 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160F0-CDA7-42C4-9086-FFFCE783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200" y="2004313"/>
            <a:ext cx="10744200" cy="3751308"/>
          </a:xfrm>
        </p:spPr>
        <p:txBody>
          <a:bodyPr/>
          <a:lstStyle/>
          <a:p>
            <a:r>
              <a:rPr lang="nl-NL" dirty="0"/>
              <a:t>Samen beslissen over behandelopties </a:t>
            </a:r>
          </a:p>
          <a:p>
            <a:r>
              <a:rPr lang="nl-NL" dirty="0"/>
              <a:t>Tweerichtingsverkeer: </a:t>
            </a:r>
          </a:p>
          <a:p>
            <a:pPr lvl="1"/>
            <a:r>
              <a:rPr lang="nl-NL" dirty="0"/>
              <a:t>Informatie over behandelmogelijkheden </a:t>
            </a:r>
          </a:p>
          <a:p>
            <a:pPr lvl="1"/>
            <a:r>
              <a:rPr lang="nl-NL" dirty="0"/>
              <a:t>Waarden en voorkeuren van patiënt en ouders</a:t>
            </a:r>
          </a:p>
          <a:p>
            <a:r>
              <a:rPr lang="nl-NL" dirty="0"/>
              <a:t>Samen opties wikken en wegen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E123118-C916-4955-A820-FD19F68C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7025341" cy="365125"/>
          </a:xfrm>
        </p:spPr>
        <p:txBody>
          <a:bodyPr/>
          <a:lstStyle/>
          <a:p>
            <a:r>
              <a:rPr lang="nl-NL" dirty="0"/>
              <a:t>Keuzehulp voor oorschelp reconstructie | </a:t>
            </a:r>
            <a:r>
              <a:rPr lang="nl-NL" dirty="0" err="1"/>
              <a:t>Laposa</a:t>
            </a:r>
            <a:r>
              <a:rPr lang="nl-NL" dirty="0"/>
              <a:t> | 17 april 2021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4ED7D-4EC5-8A4B-B10E-4BF964F783CB}"/>
              </a:ext>
            </a:extLst>
          </p:cNvPr>
          <p:cNvSpPr txBox="1"/>
          <p:nvPr/>
        </p:nvSpPr>
        <p:spPr>
          <a:xfrm>
            <a:off x="9359153" y="6804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069797-EC28-EB48-A518-04FC5B65A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6" y="4172321"/>
            <a:ext cx="7371080" cy="210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53B1-9944-0B4D-86F3-24FD84E7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795292"/>
            <a:ext cx="10766044" cy="1325563"/>
          </a:xfrm>
        </p:spPr>
        <p:txBody>
          <a:bodyPr/>
          <a:lstStyle/>
          <a:p>
            <a:r>
              <a:rPr lang="nl-NL" dirty="0"/>
              <a:t>Wat is een keuzehulp?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70B98-C1BA-8C47-B6EB-369E19E8B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788" y="2093962"/>
            <a:ext cx="10744200" cy="3751308"/>
          </a:xfrm>
        </p:spPr>
        <p:txBody>
          <a:bodyPr/>
          <a:lstStyle/>
          <a:p>
            <a:r>
              <a:rPr lang="nl-NL" dirty="0"/>
              <a:t>Hulpmiddel voor patiënten en ouders </a:t>
            </a:r>
          </a:p>
          <a:p>
            <a:pPr lvl="1"/>
            <a:r>
              <a:rPr lang="nl-NL" dirty="0"/>
              <a:t>Informatie over behandelmogelijkheden</a:t>
            </a:r>
          </a:p>
          <a:p>
            <a:pPr lvl="1"/>
            <a:r>
              <a:rPr lang="nl-NL" dirty="0"/>
              <a:t>Voorkeurvragen (wat vindt u belangrijk?) </a:t>
            </a:r>
          </a:p>
          <a:p>
            <a:pPr lvl="2"/>
            <a:r>
              <a:rPr lang="nl-NL" dirty="0"/>
              <a:t>Aantal operaties? </a:t>
            </a:r>
          </a:p>
          <a:p>
            <a:pPr lvl="2"/>
            <a:r>
              <a:rPr lang="nl-NL" dirty="0"/>
              <a:t>Resultaat? </a:t>
            </a:r>
          </a:p>
          <a:p>
            <a:pPr lvl="2"/>
            <a:r>
              <a:rPr lang="nl-NL" dirty="0"/>
              <a:t>Gebruik lichaamseigen materiaal? </a:t>
            </a:r>
          </a:p>
          <a:p>
            <a:pPr marL="1371600" lvl="3" indent="0">
              <a:buNone/>
            </a:pPr>
            <a:endParaRPr lang="nl-NL" dirty="0"/>
          </a:p>
          <a:p>
            <a:r>
              <a:rPr lang="nl-NL" b="1" dirty="0"/>
              <a:t>Kortom: inzicht in behandelopties en eigen voorkeuren </a:t>
            </a:r>
          </a:p>
          <a:p>
            <a:pPr lvl="2"/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E6A2F-4157-3D41-A24A-14EA6797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6030259" cy="365125"/>
          </a:xfrm>
        </p:spPr>
        <p:txBody>
          <a:bodyPr/>
          <a:lstStyle/>
          <a:p>
            <a:r>
              <a:rPr lang="nl-NL" dirty="0"/>
              <a:t>Keuzehulp voor oorschelp reconstructie | </a:t>
            </a:r>
            <a:r>
              <a:rPr lang="nl-NL" dirty="0" err="1"/>
              <a:t>Laposa</a:t>
            </a:r>
            <a:r>
              <a:rPr lang="nl-NL" dirty="0"/>
              <a:t> | 17 april 2021 </a:t>
            </a:r>
          </a:p>
        </p:txBody>
      </p:sp>
    </p:spTree>
    <p:extLst>
      <p:ext uri="{BB962C8B-B14F-4D97-AF65-F5344CB8AC3E}">
        <p14:creationId xmlns:p14="http://schemas.microsoft.com/office/powerpoint/2010/main" val="86575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9553-9CF9-3848-A92F-7FAFE496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Waarom een keuzehulp voor oorschelp reconstructie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E3736-21D5-564B-A9B7-19C2F47F88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Keuze tussen meerdere operatiemogelijkheden of juist niet opereren </a:t>
            </a:r>
          </a:p>
          <a:p>
            <a:endParaRPr lang="nl-NL" b="1" dirty="0"/>
          </a:p>
          <a:p>
            <a:r>
              <a:rPr lang="nl-NL" b="1" dirty="0"/>
              <a:t>Doelen: </a:t>
            </a:r>
          </a:p>
          <a:p>
            <a:pPr lvl="1">
              <a:buFont typeface="Wingdings" pitchFamily="2" charset="2"/>
              <a:buChar char="à"/>
            </a:pPr>
            <a:r>
              <a:rPr lang="nl-NL" dirty="0"/>
              <a:t> Verbeteren informatievoorziening</a:t>
            </a:r>
          </a:p>
          <a:p>
            <a:pPr lvl="1">
              <a:buFont typeface="Wingdings" pitchFamily="2" charset="2"/>
              <a:buChar char="à"/>
            </a:pPr>
            <a:r>
              <a:rPr lang="nl-NL" b="1" dirty="0">
                <a:sym typeface="Wingdings" pitchFamily="2" charset="2"/>
              </a:rPr>
              <a:t> </a:t>
            </a:r>
            <a:r>
              <a:rPr lang="nl-NL" dirty="0">
                <a:sym typeface="Wingdings" pitchFamily="2" charset="2"/>
              </a:rPr>
              <a:t>Hulp bij het afwegen van opties </a:t>
            </a:r>
          </a:p>
          <a:p>
            <a:pPr lvl="1">
              <a:buFont typeface="Wingdings" pitchFamily="2" charset="2"/>
              <a:buChar char="à"/>
            </a:pPr>
            <a:r>
              <a:rPr lang="nl-NL" dirty="0">
                <a:sym typeface="Wingdings" pitchFamily="2" charset="2"/>
              </a:rPr>
              <a:t> Hulp bij het verkennen van eigen voorkeuren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5DC91-4628-F847-ACD4-F14BC457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5913718" cy="365125"/>
          </a:xfrm>
        </p:spPr>
        <p:txBody>
          <a:bodyPr/>
          <a:lstStyle/>
          <a:p>
            <a:r>
              <a:rPr lang="nl-NL" dirty="0"/>
              <a:t>Keuzehulp voor oorschelp reconstructie | </a:t>
            </a:r>
            <a:r>
              <a:rPr lang="nl-NL" dirty="0" err="1"/>
              <a:t>Laposa</a:t>
            </a:r>
            <a:r>
              <a:rPr lang="nl-NL" dirty="0"/>
              <a:t> | 17 april 2021 </a:t>
            </a:r>
          </a:p>
        </p:txBody>
      </p:sp>
    </p:spTree>
    <p:extLst>
      <p:ext uri="{BB962C8B-B14F-4D97-AF65-F5344CB8AC3E}">
        <p14:creationId xmlns:p14="http://schemas.microsoft.com/office/powerpoint/2010/main" val="125367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5DD129E-907D-47EF-9A0B-7CD196CC3F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Operatie met rib kraakbeen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Gouden standaard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2 – 3 ingrepen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Lichaamseigen materiaal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8ADF53D-5C36-4547-A976-78DEA817D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884145"/>
            <a:ext cx="5346700" cy="646331"/>
          </a:xfrm>
        </p:spPr>
        <p:txBody>
          <a:bodyPr/>
          <a:lstStyle/>
          <a:p>
            <a:r>
              <a:rPr lang="nl-NL" dirty="0"/>
              <a:t>Optie 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07EF8B-09A7-406A-B518-56E4D323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680635" cy="365125"/>
          </a:xfrm>
        </p:spPr>
        <p:txBody>
          <a:bodyPr/>
          <a:lstStyle/>
          <a:p>
            <a:r>
              <a:rPr lang="nl-NL" dirty="0"/>
              <a:t>Keuzehulp voor oorschelp reconstructie | </a:t>
            </a:r>
            <a:r>
              <a:rPr lang="nl-NL" dirty="0" err="1"/>
              <a:t>Laposa</a:t>
            </a:r>
            <a:r>
              <a:rPr lang="nl-NL" dirty="0"/>
              <a:t> | 17 april 2021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C916B-6438-AC4F-B937-151016FD1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93" t="20095" r="14971" b="10525"/>
          <a:stretch/>
        </p:blipFill>
        <p:spPr>
          <a:xfrm>
            <a:off x="6599343" y="2198135"/>
            <a:ext cx="2481904" cy="30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0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3189CA-9AA1-5044-A7EC-10160E5D47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Operatie met MEDPOR®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Kunstmateriaal (poreus polyethyleen)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1 – 2 ingrepen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8D826-5B0C-5543-9357-A44F3D9AF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713469" cy="365125"/>
          </a:xfrm>
        </p:spPr>
        <p:txBody>
          <a:bodyPr/>
          <a:lstStyle/>
          <a:p>
            <a:r>
              <a:rPr lang="nl-NL" dirty="0"/>
              <a:t>Keuzehulp voor oorschelp reconstructie | </a:t>
            </a:r>
            <a:r>
              <a:rPr lang="nl-NL" dirty="0" err="1"/>
              <a:t>Laposa</a:t>
            </a:r>
            <a:r>
              <a:rPr lang="nl-NL" dirty="0"/>
              <a:t> | 17 april 2021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FE6445-FCE2-C040-9793-E3BCBFE5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Optie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CCE0EB-1EF0-B64A-9048-5FDE0BB1B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30" b="11272"/>
          <a:stretch/>
        </p:blipFill>
        <p:spPr>
          <a:xfrm>
            <a:off x="6424669" y="2162922"/>
            <a:ext cx="2853802" cy="29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5BB265-2C68-8242-8DC8-AEA8F1C4F1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Botverankerde uitwendige oor prothese (klikoor)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Zelden 1</a:t>
            </a:r>
            <a:r>
              <a:rPr lang="nl-NL" baseline="30000" dirty="0"/>
              <a:t>e</a:t>
            </a:r>
            <a:r>
              <a:rPr lang="nl-NL" dirty="0"/>
              <a:t> keus bij kinderen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34DED-6E56-4746-B907-9DD79EF7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5456518" cy="365125"/>
          </a:xfrm>
        </p:spPr>
        <p:txBody>
          <a:bodyPr/>
          <a:lstStyle/>
          <a:p>
            <a:r>
              <a:rPr lang="nl-NL" dirty="0"/>
              <a:t>Keuzehulp voor oorschelp reconstructie | </a:t>
            </a:r>
            <a:r>
              <a:rPr lang="nl-NL" dirty="0" err="1"/>
              <a:t>Laposa</a:t>
            </a:r>
            <a:r>
              <a:rPr lang="nl-NL" dirty="0"/>
              <a:t> | 17 april 2021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E2E47F-C7C9-754A-B4DF-4D3656D7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Optie 3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49F38E-07CB-2D4B-9C0C-6CA7799B3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57" t="12442" r="19763" b="12296"/>
          <a:stretch/>
        </p:blipFill>
        <p:spPr>
          <a:xfrm>
            <a:off x="7252446" y="2198345"/>
            <a:ext cx="3761118" cy="28577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02F4E9-A4CD-F146-9672-D527A051C8FF}"/>
              </a:ext>
            </a:extLst>
          </p:cNvPr>
          <p:cNvSpPr txBox="1"/>
          <p:nvPr/>
        </p:nvSpPr>
        <p:spPr>
          <a:xfrm>
            <a:off x="10229152" y="4794484"/>
            <a:ext cx="1568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err="1"/>
              <a:t>Vistafix</a:t>
            </a:r>
            <a:r>
              <a:rPr lang="nl-NL" sz="1050" dirty="0"/>
              <a:t> ® </a:t>
            </a:r>
          </a:p>
        </p:txBody>
      </p:sp>
    </p:spTree>
    <p:extLst>
      <p:ext uri="{BB962C8B-B14F-4D97-AF65-F5344CB8AC3E}">
        <p14:creationId xmlns:p14="http://schemas.microsoft.com/office/powerpoint/2010/main" val="37212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7677EE-F3A4-7F46-B6A4-25DB346712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Niet opereren / Later opereren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Geen behoefte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Wachten tot dat kind zelf wil/kan beslissen  </a:t>
            </a:r>
          </a:p>
          <a:p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426EC-06D9-F242-8AB8-A0DD4A2D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6048187" cy="365125"/>
          </a:xfrm>
        </p:spPr>
        <p:txBody>
          <a:bodyPr/>
          <a:lstStyle/>
          <a:p>
            <a:r>
              <a:rPr lang="nl-NL" dirty="0"/>
              <a:t>Keuzehulp voor oorschelp reconstructie | </a:t>
            </a:r>
            <a:r>
              <a:rPr lang="nl-NL" dirty="0" err="1"/>
              <a:t>Laposa</a:t>
            </a:r>
            <a:r>
              <a:rPr lang="nl-NL" dirty="0"/>
              <a:t> | 17 april 2021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21B54F-F37D-4E4D-B130-0FDFD1D4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Optie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1441C7-336B-AC4B-A545-892D5C9EA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87" y="1884145"/>
            <a:ext cx="355898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KonicaMinolta</Template>
  <TotalTime>783</TotalTime>
  <Words>560</Words>
  <Application>Microsoft Macintosh PowerPoint</Application>
  <PresentationFormat>Widescreen</PresentationFormat>
  <Paragraphs>113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Kantoorthema</vt:lpstr>
      <vt:lpstr>Even voorstellen </vt:lpstr>
      <vt:lpstr>Samen beslissen over microtie:  </vt:lpstr>
      <vt:lpstr>Wat is samen beslissen ? </vt:lpstr>
      <vt:lpstr>Wat is een keuzehulp? </vt:lpstr>
      <vt:lpstr>Waarom een keuzehulp voor oorschelp reconstructie ? </vt:lpstr>
      <vt:lpstr>Optie 1</vt:lpstr>
      <vt:lpstr>Optie 2</vt:lpstr>
      <vt:lpstr>Optie 3 </vt:lpstr>
      <vt:lpstr>Optie 4</vt:lpstr>
      <vt:lpstr>Wat houdt het ontwikkelen van een keuzehulp in? </vt:lpstr>
      <vt:lpstr>Wilt u meedoen?</vt:lpstr>
      <vt:lpstr>Wat houdt meedoen in?</vt:lpstr>
      <vt:lpstr>Wat houdt meedoen in?</vt:lpstr>
      <vt:lpstr>Planning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Olaf van der Grijspaarde</dc:creator>
  <cp:lastModifiedBy>Ronde, E.M. (Elsa)</cp:lastModifiedBy>
  <cp:revision>60</cp:revision>
  <dcterms:created xsi:type="dcterms:W3CDTF">2018-06-28T15:32:29Z</dcterms:created>
  <dcterms:modified xsi:type="dcterms:W3CDTF">2021-04-17T10:00:29Z</dcterms:modified>
</cp:coreProperties>
</file>